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65" r:id="rId6"/>
    <p:sldId id="267" r:id="rId7"/>
    <p:sldId id="261" r:id="rId8"/>
    <p:sldId id="264" r:id="rId9"/>
    <p:sldId id="268" r:id="rId10"/>
    <p:sldId id="270" r:id="rId11"/>
    <p:sldId id="272" r:id="rId12"/>
    <p:sldId id="269" r:id="rId13"/>
    <p:sldId id="274" r:id="rId14"/>
    <p:sldId id="271" r:id="rId15"/>
    <p:sldId id="266"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59" autoAdjust="0"/>
  </p:normalViewPr>
  <p:slideViewPr>
    <p:cSldViewPr>
      <p:cViewPr varScale="1">
        <p:scale>
          <a:sx n="79" d="100"/>
          <a:sy n="79" d="100"/>
        </p:scale>
        <p:origin x="157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42E2A3F-171D-49B0-86BE-936FC1C92B45}" type="datetimeFigureOut">
              <a:rPr lang="sv-SE" smtClean="0"/>
              <a:t>2014-11-28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252246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42E2A3F-171D-49B0-86BE-936FC1C92B45}" type="datetimeFigureOut">
              <a:rPr lang="sv-SE" smtClean="0"/>
              <a:t>2014-11-28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400406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42E2A3F-171D-49B0-86BE-936FC1C92B45}" type="datetimeFigureOut">
              <a:rPr lang="sv-SE" smtClean="0"/>
              <a:t>2014-11-28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33036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42E2A3F-171D-49B0-86BE-936FC1C92B45}" type="datetimeFigureOut">
              <a:rPr lang="sv-SE" smtClean="0"/>
              <a:t>2014-11-28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261361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42E2A3F-171D-49B0-86BE-936FC1C92B45}" type="datetimeFigureOut">
              <a:rPr lang="sv-SE" smtClean="0"/>
              <a:t>2014-11-28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21747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42E2A3F-171D-49B0-86BE-936FC1C92B45}" type="datetimeFigureOut">
              <a:rPr lang="sv-SE" smtClean="0"/>
              <a:t>2014-11-28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385370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42E2A3F-171D-49B0-86BE-936FC1C92B45}" type="datetimeFigureOut">
              <a:rPr lang="sv-SE" smtClean="0"/>
              <a:t>2014-11-28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154241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42E2A3F-171D-49B0-86BE-936FC1C92B45}" type="datetimeFigureOut">
              <a:rPr lang="sv-SE" smtClean="0"/>
              <a:t>2014-11-28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241216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42E2A3F-171D-49B0-86BE-936FC1C92B45}" type="datetimeFigureOut">
              <a:rPr lang="sv-SE" smtClean="0"/>
              <a:t>2014-11-28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325920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42E2A3F-171D-49B0-86BE-936FC1C92B45}" type="datetimeFigureOut">
              <a:rPr lang="sv-SE" smtClean="0"/>
              <a:t>2014-11-28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117247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42E2A3F-171D-49B0-86BE-936FC1C92B45}" type="datetimeFigureOut">
              <a:rPr lang="sv-SE" smtClean="0"/>
              <a:t>2014-11-28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46EFA2E-342A-4C92-9211-ACC760D4B97A}" type="slidenum">
              <a:rPr lang="sv-SE" smtClean="0"/>
              <a:t>‹#›</a:t>
            </a:fld>
            <a:endParaRPr lang="sv-SE"/>
          </a:p>
        </p:txBody>
      </p:sp>
    </p:spTree>
    <p:extLst>
      <p:ext uri="{BB962C8B-B14F-4D97-AF65-F5344CB8AC3E}">
        <p14:creationId xmlns:p14="http://schemas.microsoft.com/office/powerpoint/2010/main" val="194012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E2A3F-171D-49B0-86BE-936FC1C92B45}" type="datetimeFigureOut">
              <a:rPr lang="sv-SE" smtClean="0"/>
              <a:t>2014-11-28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EFA2E-342A-4C92-9211-ACC760D4B97A}" type="slidenum">
              <a:rPr lang="sv-SE" smtClean="0"/>
              <a:t>‹#›</a:t>
            </a:fld>
            <a:endParaRPr lang="sv-SE"/>
          </a:p>
        </p:txBody>
      </p:sp>
    </p:spTree>
    <p:extLst>
      <p:ext uri="{BB962C8B-B14F-4D97-AF65-F5344CB8AC3E}">
        <p14:creationId xmlns:p14="http://schemas.microsoft.com/office/powerpoint/2010/main" val="275464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3.org/TR/WCAG" TargetMode="External"/><Relationship Id="rId2" Type="http://schemas.openxmlformats.org/officeDocument/2006/relationships/hyperlink" Target="http://www.w3.org/WAI" TargetMode="External"/><Relationship Id="rId1" Type="http://schemas.openxmlformats.org/officeDocument/2006/relationships/slideLayout" Target="../slideLayouts/slideLayout2.xml"/><Relationship Id="rId4" Type="http://schemas.openxmlformats.org/officeDocument/2006/relationships/hyperlink" Target="http://validator.w3.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 y="0"/>
            <a:ext cx="9138557" cy="6858000"/>
          </a:xfrm>
          <a:prstGeom prst="rect">
            <a:avLst/>
          </a:prstGeom>
        </p:spPr>
      </p:pic>
      <p:sp>
        <p:nvSpPr>
          <p:cNvPr id="2" name="Rubrik 1"/>
          <p:cNvSpPr>
            <a:spLocks noGrp="1"/>
          </p:cNvSpPr>
          <p:nvPr>
            <p:ph type="ctrTitle"/>
          </p:nvPr>
        </p:nvSpPr>
        <p:spPr>
          <a:xfrm>
            <a:off x="2720" y="0"/>
            <a:ext cx="9138557" cy="1827634"/>
          </a:xfrm>
        </p:spPr>
        <p:txBody>
          <a:bodyPr>
            <a:noAutofit/>
          </a:bodyPr>
          <a:lstStyle/>
          <a:p>
            <a:r>
              <a:rPr lang="sv-SE" sz="6000" dirty="0" smtClean="0">
                <a:solidFill>
                  <a:schemeClr val="bg1">
                    <a:lumMod val="95000"/>
                  </a:schemeClr>
                </a:solidFill>
              </a:rPr>
              <a:t>INTE BARA FÖR </a:t>
            </a:r>
            <a:r>
              <a:rPr lang="sv-SE" sz="6000" b="1" dirty="0" smtClean="0">
                <a:solidFill>
                  <a:schemeClr val="bg1">
                    <a:lumMod val="95000"/>
                  </a:schemeClr>
                </a:solidFill>
              </a:rPr>
              <a:t>SYNS SKULL</a:t>
            </a:r>
            <a:endParaRPr lang="sv-SE" sz="6000" b="1" dirty="0">
              <a:solidFill>
                <a:schemeClr val="bg1">
                  <a:lumMod val="95000"/>
                </a:schemeClr>
              </a:solidFill>
            </a:endParaRPr>
          </a:p>
        </p:txBody>
      </p:sp>
      <p:sp>
        <p:nvSpPr>
          <p:cNvPr id="5" name="Rubrik 1"/>
          <p:cNvSpPr txBox="1">
            <a:spLocks/>
          </p:cNvSpPr>
          <p:nvPr/>
        </p:nvSpPr>
        <p:spPr>
          <a:xfrm>
            <a:off x="-36512" y="1268760"/>
            <a:ext cx="9138557"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200" dirty="0" smtClean="0">
                <a:solidFill>
                  <a:schemeClr val="bg1">
                    <a:lumMod val="95000"/>
                  </a:schemeClr>
                </a:solidFill>
              </a:rPr>
              <a:t>Erik Johansson Lönnroth &amp; Åsa Alverstedt</a:t>
            </a:r>
            <a:endParaRPr lang="sv-SE" sz="3200" b="1" dirty="0">
              <a:solidFill>
                <a:schemeClr val="bg1">
                  <a:lumMod val="95000"/>
                </a:schemeClr>
              </a:solidFill>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6309320"/>
            <a:ext cx="1296144" cy="320348"/>
          </a:xfrm>
          <a:prstGeom prst="rect">
            <a:avLst/>
          </a:prstGeom>
        </p:spPr>
      </p:pic>
    </p:spTree>
    <p:extLst>
      <p:ext uri="{BB962C8B-B14F-4D97-AF65-F5344CB8AC3E}">
        <p14:creationId xmlns:p14="http://schemas.microsoft.com/office/powerpoint/2010/main" val="28344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sz="1600" dirty="0" smtClean="0"/>
          </a:p>
          <a:p>
            <a:r>
              <a:rPr lang="sv-SE" sz="1600" dirty="0" smtClean="0"/>
              <a:t>Det </a:t>
            </a:r>
            <a:r>
              <a:rPr lang="sv-SE" sz="1600" dirty="0" smtClean="0"/>
              <a:t>finns en uppsjö av synhjälpmedel till din dator.</a:t>
            </a:r>
          </a:p>
          <a:p>
            <a:r>
              <a:rPr lang="sv-SE" sz="1600" dirty="0" smtClean="0"/>
              <a:t>Inbyggt i surfplattor eller smarta telefoner finns ”Voice-over” eller zoom.</a:t>
            </a:r>
          </a:p>
          <a:p>
            <a:r>
              <a:rPr lang="sv-SE" sz="1600" dirty="0" smtClean="0"/>
              <a:t>Till datorer finns talsynteser, punktdisplayer eller zoomprogram av alla de slag…</a:t>
            </a:r>
          </a:p>
          <a:p>
            <a:pPr marL="0" indent="0">
              <a:buNone/>
            </a:pPr>
            <a:endParaRPr lang="sv-SE" sz="1600" dirty="0" smtClean="0"/>
          </a:p>
          <a:p>
            <a:pPr marL="0" indent="0">
              <a:buNone/>
            </a:pPr>
            <a:r>
              <a:rPr lang="sv-SE" sz="1600" dirty="0" smtClean="0"/>
              <a:t>Ex</a:t>
            </a:r>
            <a:r>
              <a:rPr lang="sv-SE" sz="1600" dirty="0" smtClean="0"/>
              <a:t>:</a:t>
            </a:r>
          </a:p>
          <a:p>
            <a:pPr marL="0" indent="0">
              <a:buNone/>
            </a:pPr>
            <a:r>
              <a:rPr lang="sv-SE" sz="1600" dirty="0" smtClean="0"/>
              <a:t>- </a:t>
            </a:r>
            <a:r>
              <a:rPr lang="sv-SE" sz="1600" dirty="0" err="1" smtClean="0"/>
              <a:t>Jaws</a:t>
            </a:r>
            <a:r>
              <a:rPr lang="sv-SE" sz="1600" dirty="0" smtClean="0"/>
              <a:t>, </a:t>
            </a:r>
            <a:r>
              <a:rPr lang="sv-SE" sz="1600" dirty="0" err="1" smtClean="0"/>
              <a:t>SuperNova</a:t>
            </a:r>
            <a:r>
              <a:rPr lang="sv-SE" sz="1600" dirty="0" smtClean="0"/>
              <a:t>, </a:t>
            </a:r>
            <a:r>
              <a:rPr lang="sv-SE" sz="1600" dirty="0" err="1" smtClean="0"/>
              <a:t>ZoomText</a:t>
            </a:r>
            <a:r>
              <a:rPr lang="sv-SE" sz="1600" dirty="0" smtClean="0"/>
              <a:t>, </a:t>
            </a:r>
            <a:r>
              <a:rPr lang="sv-SE" sz="1600" dirty="0" err="1" smtClean="0"/>
              <a:t>iZoom</a:t>
            </a:r>
            <a:r>
              <a:rPr lang="sv-SE" sz="1600" dirty="0" smtClean="0"/>
              <a:t> etc.</a:t>
            </a:r>
            <a:endParaRPr lang="sv-SE" sz="1600" dirty="0"/>
          </a:p>
        </p:txBody>
      </p:sp>
      <p:sp>
        <p:nvSpPr>
          <p:cNvPr id="4" name="Rubrik 1"/>
          <p:cNvSpPr>
            <a:spLocks noGrp="1"/>
          </p:cNvSpPr>
          <p:nvPr>
            <p:ph type="title"/>
          </p:nvPr>
        </p:nvSpPr>
        <p:spPr>
          <a:xfrm>
            <a:off x="457200" y="274638"/>
            <a:ext cx="8229600" cy="1143000"/>
          </a:xfrm>
        </p:spPr>
        <p:txBody>
          <a:bodyPr>
            <a:normAutofit/>
          </a:bodyPr>
          <a:lstStyle/>
          <a:p>
            <a:r>
              <a:rPr lang="sv-SE" b="1" dirty="0" smtClean="0">
                <a:solidFill>
                  <a:srgbClr val="244486"/>
                </a:solidFill>
              </a:rPr>
              <a:t>Att surfa med förbundna ögon</a:t>
            </a:r>
            <a:endParaRPr lang="sv-SE" b="1" dirty="0">
              <a:solidFill>
                <a:srgbClr val="244486"/>
              </a:solidFill>
            </a:endParaRPr>
          </a:p>
        </p:txBody>
      </p:sp>
    </p:spTree>
    <p:extLst>
      <p:ext uri="{BB962C8B-B14F-4D97-AF65-F5344CB8AC3E}">
        <p14:creationId xmlns:p14="http://schemas.microsoft.com/office/powerpoint/2010/main" val="325821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lvl="0"/>
            <a:r>
              <a:rPr lang="sv-SE" sz="1600" dirty="0"/>
              <a:t>Skriv beskrivande texter till bilder, länkar, ramar och andra grafiska objekt för </a:t>
            </a:r>
            <a:r>
              <a:rPr lang="sv-SE" sz="1600" dirty="0" smtClean="0"/>
              <a:t>att underlätta navigering </a:t>
            </a:r>
            <a:r>
              <a:rPr lang="sv-SE" sz="1600" dirty="0"/>
              <a:t>och </a:t>
            </a:r>
            <a:r>
              <a:rPr lang="sv-SE" sz="1600" dirty="0" smtClean="0"/>
              <a:t>möjligheten att hämta </a:t>
            </a:r>
            <a:r>
              <a:rPr lang="sv-SE" sz="1600" dirty="0"/>
              <a:t>information.</a:t>
            </a:r>
          </a:p>
          <a:p>
            <a:pPr lvl="0"/>
            <a:r>
              <a:rPr lang="sv-SE" sz="1600" dirty="0"/>
              <a:t>Länktexter ska vara tydliga, lätta att förstå och informera om vart länken leder. Synskadade ”tabbar” sig ofta fram mellan länkarna på en sida. När man tabbar sig fram eller för </a:t>
            </a:r>
            <a:r>
              <a:rPr lang="sv-SE" sz="1600" dirty="0" err="1"/>
              <a:t>musenpekaren</a:t>
            </a:r>
            <a:r>
              <a:rPr lang="sv-SE" sz="1600" dirty="0"/>
              <a:t> över länkarna är det också bra om de markeras t.ex. i en annan färg. Viktigt att sökfält och motsvarande måste följa brukarens individuella inställningar i </a:t>
            </a:r>
            <a:r>
              <a:rPr lang="sv-SE" sz="1600" dirty="0" err="1"/>
              <a:t>webläsaren</a:t>
            </a:r>
            <a:r>
              <a:rPr lang="sv-SE" sz="1600" dirty="0"/>
              <a:t>. Alla har inte svart text mot vit bakgrund som standard.</a:t>
            </a:r>
          </a:p>
          <a:p>
            <a:pPr lvl="0"/>
            <a:r>
              <a:rPr lang="sv-SE" sz="1600" dirty="0"/>
              <a:t>Använd färger med god kontrast. Ögat är mest receptivt för gult och grönt. Svart text mot svagt gul bakgrund upplevs av många som lugnt och vilsamt speciellt vid läsning av löpande text.</a:t>
            </a:r>
          </a:p>
          <a:p>
            <a:pPr lvl="0"/>
            <a:r>
              <a:rPr lang="sv-SE" sz="1600" dirty="0"/>
              <a:t>Använd ett lättläst typsnitt som t.ex. Verdana eller Arial. Löpande text ska ha en storlek motsvarande minst 12 punkter. Huvudrubriker minst 16 och underrubriker minst 14 punkter</a:t>
            </a:r>
            <a:r>
              <a:rPr lang="sv-SE" sz="1600" dirty="0" smtClean="0"/>
              <a:t>.</a:t>
            </a:r>
            <a:endParaRPr lang="sv-SE" sz="1600" dirty="0"/>
          </a:p>
        </p:txBody>
      </p:sp>
      <p:sp>
        <p:nvSpPr>
          <p:cNvPr id="5" name="Rubrik 1"/>
          <p:cNvSpPr>
            <a:spLocks noGrp="1"/>
          </p:cNvSpPr>
          <p:nvPr>
            <p:ph type="title"/>
          </p:nvPr>
        </p:nvSpPr>
        <p:spPr>
          <a:xfrm>
            <a:off x="457200" y="274638"/>
            <a:ext cx="8229600" cy="1143000"/>
          </a:xfrm>
        </p:spPr>
        <p:txBody>
          <a:bodyPr>
            <a:normAutofit/>
          </a:bodyPr>
          <a:lstStyle/>
          <a:p>
            <a:r>
              <a:rPr lang="sv-SE" b="1" dirty="0" smtClean="0">
                <a:solidFill>
                  <a:srgbClr val="244486"/>
                </a:solidFill>
              </a:rPr>
              <a:t>Tydlighet är A &amp; O…</a:t>
            </a:r>
            <a:endParaRPr lang="sv-SE" b="1" dirty="0">
              <a:solidFill>
                <a:srgbClr val="244486"/>
              </a:solidFill>
            </a:endParaRPr>
          </a:p>
        </p:txBody>
      </p:sp>
      <p:sp>
        <p:nvSpPr>
          <p:cNvPr id="4" name="Platshållare för innehåll 2"/>
          <p:cNvSpPr txBox="1">
            <a:spLocks/>
          </p:cNvSpPr>
          <p:nvPr/>
        </p:nvSpPr>
        <p:spPr>
          <a:xfrm>
            <a:off x="467544" y="4735685"/>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00" smtClean="0"/>
              <a:t>Undvik VERSALER, </a:t>
            </a:r>
            <a:r>
              <a:rPr lang="sv-SE" sz="1600" i="1" smtClean="0"/>
              <a:t>kursiv</a:t>
            </a:r>
            <a:r>
              <a:rPr lang="sv-SE" sz="1600" smtClean="0"/>
              <a:t>, s p ä r r a d text och </a:t>
            </a:r>
            <a:r>
              <a:rPr lang="sv-SE" sz="1600" u="sng" smtClean="0"/>
              <a:t>understruken</a:t>
            </a:r>
            <a:r>
              <a:rPr lang="sv-SE" sz="1600" smtClean="0"/>
              <a:t> text. De är svårlästa på skärmen. Använd hellre </a:t>
            </a:r>
            <a:r>
              <a:rPr lang="sv-SE" sz="1600" b="1" smtClean="0"/>
              <a:t>fet</a:t>
            </a:r>
            <a:r>
              <a:rPr lang="sv-SE" sz="1600" smtClean="0"/>
              <a:t> text.</a:t>
            </a:r>
          </a:p>
          <a:p>
            <a:r>
              <a:rPr lang="sv-SE" sz="1600" smtClean="0"/>
              <a:t>Symbol, ikon eller logo ska ha en synbarhet motsvarande minst </a:t>
            </a:r>
            <a:br>
              <a:rPr lang="sv-SE" sz="1600" smtClean="0"/>
            </a:br>
            <a:r>
              <a:rPr lang="sv-SE" sz="1600" smtClean="0"/>
              <a:t>16 punkters textstorlek.</a:t>
            </a:r>
          </a:p>
          <a:p>
            <a:r>
              <a:rPr lang="sv-SE" sz="1600" smtClean="0"/>
              <a:t>Ögat dras till allt som rör sig men tänk på att blinkande eller rullande text kan vara svårt att läsa för den som har nedsatt syn. Rött drar till sig uppmärksamhet men är svårläst.</a:t>
            </a:r>
          </a:p>
          <a:p>
            <a:endParaRPr lang="sv-SE" sz="1600" dirty="0"/>
          </a:p>
        </p:txBody>
      </p:sp>
    </p:spTree>
    <p:extLst>
      <p:ext uri="{BB962C8B-B14F-4D97-AF65-F5344CB8AC3E}">
        <p14:creationId xmlns:p14="http://schemas.microsoft.com/office/powerpoint/2010/main" val="63849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solidFill>
                  <a:srgbClr val="244486"/>
                </a:solidFill>
              </a:rPr>
              <a:t>Tillgänglig information är ovärderligt!</a:t>
            </a:r>
            <a:endParaRPr lang="sv-SE" b="1" dirty="0">
              <a:solidFill>
                <a:srgbClr val="244486"/>
              </a:solidFill>
            </a:endParaRPr>
          </a:p>
        </p:txBody>
      </p:sp>
      <p:sp>
        <p:nvSpPr>
          <p:cNvPr id="8" name="Platshållare för innehåll 2"/>
          <p:cNvSpPr>
            <a:spLocks noGrp="1"/>
          </p:cNvSpPr>
          <p:nvPr>
            <p:ph idx="1"/>
          </p:nvPr>
        </p:nvSpPr>
        <p:spPr>
          <a:xfrm>
            <a:off x="457200" y="4293096"/>
            <a:ext cx="5094613" cy="4425355"/>
          </a:xfrm>
        </p:spPr>
        <p:txBody>
          <a:bodyPr>
            <a:normAutofit/>
          </a:bodyPr>
          <a:lstStyle/>
          <a:p>
            <a:pPr marL="0" indent="0">
              <a:buNone/>
            </a:pPr>
            <a:endParaRPr lang="sv-SE" sz="1600" dirty="0" smtClean="0"/>
          </a:p>
          <a:p>
            <a:pPr marL="0" indent="0">
              <a:buNone/>
            </a:pPr>
            <a:endParaRPr lang="sv-SE" sz="1600" dirty="0" smtClean="0"/>
          </a:p>
          <a:p>
            <a:pPr marL="0" indent="0">
              <a:buNone/>
            </a:pPr>
            <a:r>
              <a:rPr lang="sv-SE" sz="1600" dirty="0" smtClean="0"/>
              <a:t>Lustig likhet…    Eller?</a:t>
            </a:r>
            <a:endParaRPr lang="sv-SE" sz="1600" dirty="0"/>
          </a:p>
        </p:txBody>
      </p:sp>
      <p:pic>
        <p:nvPicPr>
          <p:cNvPr id="3" name="Bildobjekt 2"/>
          <p:cNvPicPr>
            <a:picLocks noChangeAspect="1"/>
          </p:cNvPicPr>
          <p:nvPr/>
        </p:nvPicPr>
        <p:blipFill>
          <a:blip r:embed="rId2"/>
          <a:stretch>
            <a:fillRect/>
          </a:stretch>
        </p:blipFill>
        <p:spPr>
          <a:xfrm>
            <a:off x="251520" y="1772816"/>
            <a:ext cx="4251672" cy="2391566"/>
          </a:xfrm>
          <a:prstGeom prst="rect">
            <a:avLst/>
          </a:prstGeom>
        </p:spPr>
      </p:pic>
      <p:pic>
        <p:nvPicPr>
          <p:cNvPr id="4" name="Bildobjekt 3"/>
          <p:cNvPicPr>
            <a:picLocks noChangeAspect="1"/>
          </p:cNvPicPr>
          <p:nvPr/>
        </p:nvPicPr>
        <p:blipFill>
          <a:blip r:embed="rId3"/>
          <a:stretch>
            <a:fillRect/>
          </a:stretch>
        </p:blipFill>
        <p:spPr>
          <a:xfrm>
            <a:off x="4716016" y="1772816"/>
            <a:ext cx="4251673" cy="2391566"/>
          </a:xfrm>
          <a:prstGeom prst="rect">
            <a:avLst/>
          </a:prstGeom>
        </p:spPr>
      </p:pic>
    </p:spTree>
    <p:extLst>
      <p:ext uri="{BB962C8B-B14F-4D97-AF65-F5344CB8AC3E}">
        <p14:creationId xmlns:p14="http://schemas.microsoft.com/office/powerpoint/2010/main" val="68717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sz="1600" dirty="0" smtClean="0"/>
          </a:p>
          <a:p>
            <a:endParaRPr lang="sv-SE" sz="1600" dirty="0" smtClean="0"/>
          </a:p>
          <a:p>
            <a:endParaRPr lang="sv-SE" sz="1600" dirty="0"/>
          </a:p>
          <a:p>
            <a:r>
              <a:rPr lang="sv-SE" sz="1600" dirty="0" smtClean="0"/>
              <a:t>Skatteverket.se</a:t>
            </a:r>
          </a:p>
          <a:p>
            <a:r>
              <a:rPr lang="sv-SE" sz="1600" dirty="0" smtClean="0"/>
              <a:t>Regeringen.se</a:t>
            </a:r>
          </a:p>
          <a:p>
            <a:r>
              <a:rPr lang="sv-SE" sz="1600" dirty="0" smtClean="0"/>
              <a:t>Irishadar.se</a:t>
            </a:r>
          </a:p>
          <a:p>
            <a:r>
              <a:rPr lang="sv-SE" sz="1600" dirty="0" smtClean="0"/>
              <a:t>Insyn.se</a:t>
            </a:r>
          </a:p>
          <a:p>
            <a:endParaRPr lang="sv-SE" sz="1600" dirty="0"/>
          </a:p>
        </p:txBody>
      </p:sp>
      <p:sp>
        <p:nvSpPr>
          <p:cNvPr id="4" name="Rubrik 1"/>
          <p:cNvSpPr>
            <a:spLocks noGrp="1"/>
          </p:cNvSpPr>
          <p:nvPr>
            <p:ph type="title"/>
          </p:nvPr>
        </p:nvSpPr>
        <p:spPr>
          <a:xfrm>
            <a:off x="457200" y="274638"/>
            <a:ext cx="8229600" cy="1143000"/>
          </a:xfrm>
        </p:spPr>
        <p:txBody>
          <a:bodyPr>
            <a:normAutofit/>
          </a:bodyPr>
          <a:lstStyle/>
          <a:p>
            <a:r>
              <a:rPr lang="sv-SE" b="1" dirty="0" smtClean="0">
                <a:solidFill>
                  <a:srgbClr val="244486"/>
                </a:solidFill>
              </a:rPr>
              <a:t>Bra sidor</a:t>
            </a:r>
            <a:endParaRPr lang="sv-SE" b="1" dirty="0">
              <a:solidFill>
                <a:srgbClr val="244486"/>
              </a:solidFill>
            </a:endParaRPr>
          </a:p>
        </p:txBody>
      </p:sp>
    </p:spTree>
    <p:extLst>
      <p:ext uri="{BB962C8B-B14F-4D97-AF65-F5344CB8AC3E}">
        <p14:creationId xmlns:p14="http://schemas.microsoft.com/office/powerpoint/2010/main" val="104964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lvl="0"/>
            <a:endParaRPr lang="sv-SE" sz="1600" dirty="0" smtClean="0"/>
          </a:p>
          <a:p>
            <a:pPr lvl="0"/>
            <a:r>
              <a:rPr lang="sv-SE" sz="1600" dirty="0" smtClean="0"/>
              <a:t>För </a:t>
            </a:r>
            <a:r>
              <a:rPr lang="sv-SE" sz="1600" dirty="0"/>
              <a:t>övrigt hänvisas till de riktlinjer och verktyg som finns på: </a:t>
            </a:r>
            <a:r>
              <a:rPr lang="sv-SE" sz="1600" u="sng" dirty="0">
                <a:hlinkClick r:id="rId2"/>
              </a:rPr>
              <a:t>www.w3.org/WAI </a:t>
            </a:r>
            <a:r>
              <a:rPr lang="sv-SE" sz="1600" dirty="0"/>
              <a:t>, </a:t>
            </a:r>
            <a:r>
              <a:rPr lang="sv-SE" sz="1600" u="sng" dirty="0">
                <a:hlinkClick r:id="rId3"/>
              </a:rPr>
              <a:t>http://www.w3.org/TR/WCAG</a:t>
            </a:r>
            <a:r>
              <a:rPr lang="sv-SE" sz="1600" dirty="0"/>
              <a:t> och </a:t>
            </a:r>
            <a:r>
              <a:rPr lang="sv-SE" sz="1600" u="sng" dirty="0">
                <a:hlinkClick r:id="rId4"/>
              </a:rPr>
              <a:t>http://validator.w3.org </a:t>
            </a:r>
            <a:r>
              <a:rPr lang="sv-SE" sz="1600" dirty="0"/>
              <a:t>. WAI (Web </a:t>
            </a:r>
            <a:r>
              <a:rPr lang="sv-SE" sz="1600" dirty="0" err="1"/>
              <a:t>Accessibility</a:t>
            </a:r>
            <a:r>
              <a:rPr lang="sv-SE" sz="1600" dirty="0"/>
              <a:t> </a:t>
            </a:r>
            <a:r>
              <a:rPr lang="sv-SE" sz="1600" dirty="0" err="1"/>
              <a:t>Initiative</a:t>
            </a:r>
            <a:r>
              <a:rPr lang="sv-SE" sz="1600" dirty="0"/>
              <a:t>) är utgångspunkten för internationell standardisering av tillgängliga webbsidor för funktionshindrade.</a:t>
            </a:r>
          </a:p>
          <a:p>
            <a:endParaRPr lang="sv-SE" sz="1600" dirty="0" smtClean="0"/>
          </a:p>
          <a:p>
            <a:endParaRPr lang="sv-SE" sz="1600" dirty="0" smtClean="0"/>
          </a:p>
          <a:p>
            <a:r>
              <a:rPr lang="sv-SE" sz="1600" dirty="0" smtClean="0"/>
              <a:t>E-delegationens webbplats: webbriktlinjer.se</a:t>
            </a:r>
          </a:p>
          <a:p>
            <a:endParaRPr lang="sv-SE" dirty="0" smtClean="0"/>
          </a:p>
          <a:p>
            <a:endParaRPr lang="sv-SE" dirty="0"/>
          </a:p>
        </p:txBody>
      </p:sp>
      <p:sp>
        <p:nvSpPr>
          <p:cNvPr id="4" name="Rubrik 1"/>
          <p:cNvSpPr>
            <a:spLocks noGrp="1"/>
          </p:cNvSpPr>
          <p:nvPr>
            <p:ph type="title"/>
          </p:nvPr>
        </p:nvSpPr>
        <p:spPr>
          <a:xfrm>
            <a:off x="457200" y="274638"/>
            <a:ext cx="8229600" cy="1143000"/>
          </a:xfrm>
        </p:spPr>
        <p:txBody>
          <a:bodyPr>
            <a:normAutofit/>
          </a:bodyPr>
          <a:lstStyle/>
          <a:p>
            <a:r>
              <a:rPr lang="sv-SE" b="1" dirty="0" smtClean="0">
                <a:solidFill>
                  <a:srgbClr val="244486"/>
                </a:solidFill>
              </a:rPr>
              <a:t>Tips!</a:t>
            </a:r>
            <a:endParaRPr lang="sv-SE" b="1" dirty="0">
              <a:solidFill>
                <a:srgbClr val="244486"/>
              </a:solidFill>
            </a:endParaRPr>
          </a:p>
        </p:txBody>
      </p:sp>
    </p:spTree>
    <p:extLst>
      <p:ext uri="{BB962C8B-B14F-4D97-AF65-F5344CB8AC3E}">
        <p14:creationId xmlns:p14="http://schemas.microsoft.com/office/powerpoint/2010/main" val="344592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smtClean="0">
                <a:solidFill>
                  <a:srgbClr val="244486"/>
                </a:solidFill>
              </a:rPr>
              <a:t>Lebers</a:t>
            </a:r>
            <a:r>
              <a:rPr lang="sv-SE" b="1" dirty="0" smtClean="0">
                <a:solidFill>
                  <a:srgbClr val="244486"/>
                </a:solidFill>
              </a:rPr>
              <a:t> sjukdom (LHON)</a:t>
            </a:r>
            <a:endParaRPr lang="sv-SE" b="1" dirty="0">
              <a:solidFill>
                <a:srgbClr val="244486"/>
              </a:solidFill>
            </a:endParaRPr>
          </a:p>
        </p:txBody>
      </p:sp>
      <p:sp>
        <p:nvSpPr>
          <p:cNvPr id="5" name="Platshållare för innehåll 2"/>
          <p:cNvSpPr>
            <a:spLocks noGrp="1"/>
          </p:cNvSpPr>
          <p:nvPr>
            <p:ph idx="1"/>
          </p:nvPr>
        </p:nvSpPr>
        <p:spPr>
          <a:xfrm>
            <a:off x="457200" y="3789040"/>
            <a:ext cx="8229600" cy="2620888"/>
          </a:xfrm>
        </p:spPr>
        <p:txBody>
          <a:bodyPr>
            <a:normAutofit/>
          </a:bodyPr>
          <a:lstStyle/>
          <a:p>
            <a:pPr marL="0" indent="0">
              <a:buNone/>
            </a:pPr>
            <a:r>
              <a:rPr lang="sv-SE" sz="1600" dirty="0"/>
              <a:t>LHON eller </a:t>
            </a:r>
            <a:r>
              <a:rPr lang="sv-SE" sz="1600" dirty="0" err="1"/>
              <a:t>Lebers</a:t>
            </a:r>
            <a:r>
              <a:rPr lang="sv-SE" sz="1600" dirty="0"/>
              <a:t> Hereditära (ärftliga) </a:t>
            </a:r>
            <a:r>
              <a:rPr lang="sv-SE" sz="1600" dirty="0" err="1"/>
              <a:t>Optikus</a:t>
            </a:r>
            <a:r>
              <a:rPr lang="sv-SE" sz="1600" dirty="0"/>
              <a:t> (synnerv) </a:t>
            </a:r>
            <a:r>
              <a:rPr lang="sv-SE" sz="1600" dirty="0" err="1"/>
              <a:t>Neuropati</a:t>
            </a:r>
            <a:r>
              <a:rPr lang="sv-SE" sz="1600" dirty="0"/>
              <a:t> (nervskada) visar sig oftast i 20- till 40-årsåldern med en snabbt insättande allvarlig synnedsättning i centrala synfältet. Synen blir suddig eller försvinner helt i mitten av synfältet. Oftast får personen behålla det perifera synfältet, men i vissa fall leder sjukdomen till total blindhet. </a:t>
            </a:r>
          </a:p>
          <a:p>
            <a:pPr marL="0" indent="0">
              <a:buNone/>
            </a:pPr>
            <a:endParaRPr lang="sv-SE" sz="1600" dirty="0" smtClean="0"/>
          </a:p>
          <a:p>
            <a:pPr marL="0" indent="0">
              <a:buNone/>
            </a:pPr>
            <a:r>
              <a:rPr lang="sv-SE" sz="1600" dirty="0" smtClean="0"/>
              <a:t>LHON </a:t>
            </a:r>
            <a:r>
              <a:rPr lang="sv-SE" sz="1600" dirty="0"/>
              <a:t>är en ärftlig sjukdom som orsakas av en mutation i mitokondriernas DNA. Mitokondrier omvandlar näring till energi i kroppens celler. De som bär på en LHON-mutation riskerar att drabbas av att mitokondrierna inte klarar av att förse synnerven med tillräckligt mycket energi. Synnerven blir försvagad och "orkar" inte sända synintrycken till hjärnan. </a:t>
            </a:r>
          </a:p>
          <a:p>
            <a:pPr marL="0" indent="0" algn="just">
              <a:buNone/>
            </a:pPr>
            <a:endParaRPr lang="sv-SE" sz="1600" dirty="0" smtClean="0"/>
          </a:p>
          <a:p>
            <a:pPr marL="0" indent="0" algn="just">
              <a:buNone/>
            </a:pPr>
            <a:endParaRPr lang="sv-SE" sz="1600" dirty="0" smtClean="0"/>
          </a:p>
        </p:txBody>
      </p:sp>
      <p:pic>
        <p:nvPicPr>
          <p:cNvPr id="4" name="Bildobjekt 3"/>
          <p:cNvPicPr>
            <a:picLocks noChangeAspect="1"/>
          </p:cNvPicPr>
          <p:nvPr/>
        </p:nvPicPr>
        <p:blipFill>
          <a:blip r:embed="rId2"/>
          <a:stretch>
            <a:fillRect/>
          </a:stretch>
        </p:blipFill>
        <p:spPr>
          <a:xfrm>
            <a:off x="1331640" y="1384518"/>
            <a:ext cx="2861177" cy="2016821"/>
          </a:xfrm>
          <a:prstGeom prst="rect">
            <a:avLst/>
          </a:prstGeom>
        </p:spPr>
      </p:pic>
      <p:pic>
        <p:nvPicPr>
          <p:cNvPr id="6" name="Bildobjekt 5"/>
          <p:cNvPicPr>
            <a:picLocks noChangeAspect="1"/>
          </p:cNvPicPr>
          <p:nvPr/>
        </p:nvPicPr>
        <p:blipFill>
          <a:blip r:embed="rId3"/>
          <a:stretch>
            <a:fillRect/>
          </a:stretch>
        </p:blipFill>
        <p:spPr>
          <a:xfrm>
            <a:off x="4716016" y="1368533"/>
            <a:ext cx="3096084" cy="2032805"/>
          </a:xfrm>
          <a:prstGeom prst="rect">
            <a:avLst/>
          </a:prstGeom>
        </p:spPr>
      </p:pic>
    </p:spTree>
    <p:extLst>
      <p:ext uri="{BB962C8B-B14F-4D97-AF65-F5344CB8AC3E}">
        <p14:creationId xmlns:p14="http://schemas.microsoft.com/office/powerpoint/2010/main" val="3292706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244486"/>
                </a:solidFill>
              </a:rPr>
              <a:t>För ett tillgängligt samhälle</a:t>
            </a:r>
            <a:endParaRPr lang="sv-SE" b="1" dirty="0">
              <a:solidFill>
                <a:srgbClr val="244486"/>
              </a:solidFill>
            </a:endParaRPr>
          </a:p>
        </p:txBody>
      </p:sp>
      <p:sp>
        <p:nvSpPr>
          <p:cNvPr id="3" name="Platshållare för innehåll 2"/>
          <p:cNvSpPr>
            <a:spLocks noGrp="1"/>
          </p:cNvSpPr>
          <p:nvPr>
            <p:ph idx="1"/>
          </p:nvPr>
        </p:nvSpPr>
        <p:spPr/>
        <p:txBody>
          <a:bodyPr>
            <a:normAutofit/>
          </a:bodyPr>
          <a:lstStyle/>
          <a:p>
            <a:pPr marL="0" indent="0" algn="just">
              <a:buNone/>
            </a:pPr>
            <a:r>
              <a:rPr lang="sv-SE" sz="1600" b="1" dirty="0"/>
              <a:t>Vet du att bankomaten </a:t>
            </a:r>
            <a:r>
              <a:rPr lang="sv-SE" sz="1600" dirty="0"/>
              <a:t>kan prata med dig? Det har vi på ­Syn­skadades Riksförbund (SRF) arbetat fram för att vi med syn­nedsättning ska kunna ta ut pengar lika lätt som alla andra. Precis sådant sysslar vi med, att förenkla vardagen och göra samhället mer tillgängligt för personer med synnedsättning.</a:t>
            </a:r>
          </a:p>
          <a:p>
            <a:pPr marL="0" indent="0" algn="just">
              <a:buNone/>
            </a:pPr>
            <a:endParaRPr lang="sv-SE" sz="1600" dirty="0"/>
          </a:p>
          <a:p>
            <a:pPr marL="0" indent="0" algn="just">
              <a:buNone/>
            </a:pPr>
            <a:r>
              <a:rPr lang="sv-SE" sz="1600" dirty="0"/>
              <a:t>Genom att aktivt delta i samhällsdebatten har vi genom åren fixat:</a:t>
            </a:r>
          </a:p>
          <a:p>
            <a:pPr algn="just"/>
            <a:r>
              <a:rPr lang="sv-SE" sz="1600" dirty="0"/>
              <a:t>Ticksignal vid övergångsställen</a:t>
            </a:r>
          </a:p>
          <a:p>
            <a:pPr algn="just"/>
            <a:r>
              <a:rPr lang="sv-SE" sz="1600" dirty="0"/>
              <a:t>Utrop på busshållplatser</a:t>
            </a:r>
          </a:p>
          <a:p>
            <a:pPr algn="just"/>
            <a:r>
              <a:rPr lang="sv-SE" sz="1600" dirty="0"/>
              <a:t>Ledstråk på tågperronger och på flera sjukhus</a:t>
            </a:r>
          </a:p>
          <a:p>
            <a:pPr algn="just"/>
            <a:r>
              <a:rPr lang="sv-SE" sz="1600" dirty="0" err="1"/>
              <a:t>Talstöd</a:t>
            </a:r>
            <a:r>
              <a:rPr lang="sv-SE" sz="1600" dirty="0"/>
              <a:t> och märkt knappsats i bankomater</a:t>
            </a:r>
          </a:p>
          <a:p>
            <a:pPr algn="just"/>
            <a:r>
              <a:rPr lang="sv-SE" sz="1600" dirty="0"/>
              <a:t>Punktskrift på medicinförpackningar</a:t>
            </a:r>
          </a:p>
          <a:p>
            <a:pPr marL="0" indent="0" algn="just">
              <a:buNone/>
            </a:pPr>
            <a:endParaRPr lang="sv-SE" sz="1600" dirty="0"/>
          </a:p>
          <a:p>
            <a:pPr marL="0" indent="0" algn="just">
              <a:buNone/>
            </a:pPr>
            <a:r>
              <a:rPr lang="sv-SE" sz="1600" b="1" dirty="0"/>
              <a:t>Vi arbetar också fram förbättringar </a:t>
            </a:r>
            <a:r>
              <a:rPr lang="sv-SE" sz="1600" dirty="0"/>
              <a:t>som hjälper dig som precis börjat se dåligt att klara vardagen bättre, till exempel genom markeringar med kontrastfärger i trappor och på glasdörrar. </a:t>
            </a:r>
          </a:p>
        </p:txBody>
      </p:sp>
    </p:spTree>
    <p:extLst>
      <p:ext uri="{BB962C8B-B14F-4D97-AF65-F5344CB8AC3E}">
        <p14:creationId xmlns:p14="http://schemas.microsoft.com/office/powerpoint/2010/main" val="2601564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solidFill>
                  <a:srgbClr val="244486"/>
                </a:solidFill>
              </a:rPr>
              <a:t>850 medlemmar bara i Göteborg</a:t>
            </a:r>
          </a:p>
        </p:txBody>
      </p:sp>
      <p:pic>
        <p:nvPicPr>
          <p:cNvPr id="7" name="Bildobjekt 6"/>
          <p:cNvPicPr>
            <a:picLocks noChangeAspect="1"/>
          </p:cNvPicPr>
          <p:nvPr/>
        </p:nvPicPr>
        <p:blipFill rotWithShape="1">
          <a:blip r:embed="rId2" cstate="print">
            <a:extLst>
              <a:ext uri="{28A0092B-C50C-407E-A947-70E740481C1C}">
                <a14:useLocalDpi xmlns:a14="http://schemas.microsoft.com/office/drawing/2010/main" val="0"/>
              </a:ext>
            </a:extLst>
          </a:blip>
          <a:srcRect l="47945" t="21276" r="21141"/>
          <a:stretch/>
        </p:blipFill>
        <p:spPr>
          <a:xfrm>
            <a:off x="32551" y="1988840"/>
            <a:ext cx="2163185" cy="3672408"/>
          </a:xfrm>
          <a:prstGeom prst="rect">
            <a:avLst/>
          </a:prstGeom>
          <a:ln>
            <a:noFill/>
          </a:ln>
          <a:effectLst>
            <a:softEdge rad="112500"/>
          </a:effectLst>
        </p:spPr>
      </p:pic>
      <p:sp>
        <p:nvSpPr>
          <p:cNvPr id="6" name="Platshållare för innehåll 2"/>
          <p:cNvSpPr txBox="1">
            <a:spLocks/>
          </p:cNvSpPr>
          <p:nvPr/>
        </p:nvSpPr>
        <p:spPr>
          <a:xfrm>
            <a:off x="2339752" y="1562062"/>
            <a:ext cx="6048672" cy="50352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b="1" dirty="0" smtClean="0"/>
              <a:t>SRF är en partipolitiskt </a:t>
            </a:r>
            <a:r>
              <a:rPr lang="sv-SE" sz="1600" dirty="0" smtClean="0"/>
              <a:t>och religiöst obunden intresseorganisation av synskadade. Vi bildades 1889 och har idag cirka 14 000 medlemmar i landet. Våra medlemmar är både barn och vuxna, med synnedsättning och seende. </a:t>
            </a:r>
          </a:p>
          <a:p>
            <a:pPr marL="0" indent="0">
              <a:buFont typeface="Arial" pitchFamily="34" charset="0"/>
              <a:buNone/>
            </a:pPr>
            <a:endParaRPr lang="sv-SE" sz="1600" dirty="0" smtClean="0"/>
          </a:p>
          <a:p>
            <a:pPr marL="0" indent="0">
              <a:buFont typeface="Arial" pitchFamily="34" charset="0"/>
              <a:buNone/>
            </a:pPr>
            <a:r>
              <a:rPr lang="sv-SE" sz="1600" b="1" dirty="0" smtClean="0"/>
              <a:t>SRF är indelat i tre nivåer; </a:t>
            </a:r>
            <a:r>
              <a:rPr lang="sv-SE" sz="1600" dirty="0" smtClean="0"/>
              <a:t>lokalt, distrikt och riks. Medlem är du i lokalföreningen eller i distriktet.</a:t>
            </a:r>
            <a:br>
              <a:rPr lang="sv-SE" sz="1600" dirty="0" smtClean="0"/>
            </a:br>
            <a:r>
              <a:rPr lang="sv-SE" sz="1600" dirty="0" smtClean="0"/>
              <a:t/>
            </a:r>
            <a:br>
              <a:rPr lang="sv-SE" sz="1600" dirty="0" smtClean="0"/>
            </a:br>
            <a:r>
              <a:rPr lang="sv-SE" sz="1600" b="1" dirty="0" smtClean="0"/>
              <a:t>SRF Göteborg </a:t>
            </a:r>
            <a:r>
              <a:rPr lang="sv-SE" sz="1600" dirty="0" smtClean="0"/>
              <a:t>är ett växande distrikt med drygt 850 medlemmar i November 2014.  </a:t>
            </a:r>
          </a:p>
          <a:p>
            <a:pPr marL="0" indent="0">
              <a:buFont typeface="Arial" pitchFamily="34" charset="0"/>
              <a:buNone/>
            </a:pPr>
            <a:endParaRPr lang="sv-SE" sz="1600" dirty="0" smtClean="0"/>
          </a:p>
          <a:p>
            <a:pPr marL="0" indent="0">
              <a:buFont typeface="Arial" pitchFamily="34" charset="0"/>
              <a:buNone/>
            </a:pPr>
            <a:r>
              <a:rPr lang="sv-SE" sz="1600" b="1" dirty="0" smtClean="0"/>
              <a:t>Vi samarbetar </a:t>
            </a:r>
            <a:r>
              <a:rPr lang="sv-SE" sz="1600" dirty="0" smtClean="0"/>
              <a:t>med flera internationella organisationer för personer med synnedsättning. Nu stödjer vi projekt i till exempel Nicaragua, Tanzania och Vietnam. Vi jobbar nära organisationen Unga Syn­skadade, för dig mellan 12-31 år men också med Handikappföreningarnas Samarbetsorgan (HSO), Motion och Idrott för Synskadade (MIS) m.fl.</a:t>
            </a:r>
            <a:endParaRPr lang="sv-SE" sz="1600" dirty="0"/>
          </a:p>
        </p:txBody>
      </p:sp>
    </p:spTree>
    <p:extLst>
      <p:ext uri="{BB962C8B-B14F-4D97-AF65-F5344CB8AC3E}">
        <p14:creationId xmlns:p14="http://schemas.microsoft.com/office/powerpoint/2010/main" val="96143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244486"/>
                </a:solidFill>
              </a:rPr>
              <a:t>Frihet i vår vardag</a:t>
            </a:r>
            <a:endParaRPr lang="sv-SE" b="1" dirty="0">
              <a:solidFill>
                <a:srgbClr val="244486"/>
              </a:solidFill>
            </a:endParaRPr>
          </a:p>
        </p:txBody>
      </p:sp>
      <p:sp>
        <p:nvSpPr>
          <p:cNvPr id="3" name="Platshållare för innehåll 2"/>
          <p:cNvSpPr>
            <a:spLocks noGrp="1"/>
          </p:cNvSpPr>
          <p:nvPr>
            <p:ph idx="1"/>
          </p:nvPr>
        </p:nvSpPr>
        <p:spPr/>
        <p:txBody>
          <a:bodyPr>
            <a:normAutofit/>
          </a:bodyPr>
          <a:lstStyle/>
          <a:p>
            <a:pPr marL="0" indent="0" algn="just">
              <a:buNone/>
            </a:pPr>
            <a:r>
              <a:rPr lang="sv-SE" sz="1600" b="1" dirty="0" smtClean="0"/>
              <a:t>Vi vill ha frihet i vår vardag </a:t>
            </a:r>
            <a:r>
              <a:rPr lang="sv-SE" sz="1600" dirty="0" smtClean="0"/>
              <a:t>och det brukar vi säga handlar om att ta Makten över våra liv.</a:t>
            </a:r>
            <a:endParaRPr lang="sv-SE" sz="1600" dirty="0"/>
          </a:p>
          <a:p>
            <a:pPr marL="0" indent="0" algn="just">
              <a:buNone/>
            </a:pPr>
            <a:endParaRPr lang="sv-SE" sz="1600" b="1" dirty="0" smtClean="0"/>
          </a:p>
          <a:p>
            <a:pPr marL="0" indent="0" algn="just">
              <a:buNone/>
            </a:pPr>
            <a:r>
              <a:rPr lang="sv-SE" sz="1600" b="1" dirty="0" smtClean="0"/>
              <a:t>Det ser vi till genom </a:t>
            </a:r>
            <a:r>
              <a:rPr lang="sv-SE" sz="1600" dirty="0" smtClean="0"/>
              <a:t>att lokalt i Göteborg med kranskommuner ordna kurser och aktiviteter där medlemmarna kan prova på något nytt, samt givetvis träffa nya vänner. Vi har temakvällar, fester, prova på-aktiviteter, läger och en egen resebyrå. Vi går också på bio, teater och idrottsevenemang med syntolkning. </a:t>
            </a:r>
          </a:p>
          <a:p>
            <a:pPr marL="0" indent="0" algn="just">
              <a:buNone/>
            </a:pPr>
            <a:endParaRPr lang="sv-SE" sz="1600" dirty="0"/>
          </a:p>
          <a:p>
            <a:pPr marL="0" indent="0" algn="just">
              <a:buNone/>
            </a:pPr>
            <a:r>
              <a:rPr lang="sv-SE" sz="1600" b="1" dirty="0" smtClean="0"/>
              <a:t>Behoven väldigt varierande </a:t>
            </a:r>
            <a:r>
              <a:rPr lang="sv-SE" sz="1600" dirty="0" smtClean="0"/>
              <a:t>då en synnedsättning kan te sig väldigt olika och innebära helt skilda besvär, hinder eller MÖJLIGHETER.</a:t>
            </a:r>
          </a:p>
          <a:p>
            <a:pPr marL="0" indent="0" algn="just">
              <a:buNone/>
            </a:pPr>
            <a:endParaRPr lang="sv-SE" sz="1600" dirty="0" smtClean="0"/>
          </a:p>
          <a:p>
            <a:pPr marL="0" indent="0" algn="just">
              <a:buNone/>
            </a:pPr>
            <a:endParaRPr lang="sv-SE" sz="1600" dirty="0" smtClean="0"/>
          </a:p>
        </p:txBody>
      </p:sp>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l="4882" t="13810" r="2500" b="35714"/>
          <a:stretch/>
        </p:blipFill>
        <p:spPr>
          <a:xfrm>
            <a:off x="4139952" y="4359831"/>
            <a:ext cx="7588197" cy="3101617"/>
          </a:xfrm>
          <a:prstGeom prst="rect">
            <a:avLst/>
          </a:prstGeom>
          <a:ln>
            <a:noFill/>
          </a:ln>
          <a:effectLst>
            <a:softEdge rad="112500"/>
          </a:effectLst>
        </p:spPr>
      </p:pic>
    </p:spTree>
    <p:extLst>
      <p:ext uri="{BB962C8B-B14F-4D97-AF65-F5344CB8AC3E}">
        <p14:creationId xmlns:p14="http://schemas.microsoft.com/office/powerpoint/2010/main" val="76409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solidFill>
                  <a:srgbClr val="244486"/>
                </a:solidFill>
              </a:rPr>
              <a:t>Erik Johansson </a:t>
            </a:r>
            <a:r>
              <a:rPr lang="sv-SE" b="1" dirty="0" smtClean="0">
                <a:solidFill>
                  <a:srgbClr val="244486"/>
                </a:solidFill>
              </a:rPr>
              <a:t>Lönnroth</a:t>
            </a:r>
            <a:br>
              <a:rPr lang="sv-SE" b="1" dirty="0" smtClean="0">
                <a:solidFill>
                  <a:srgbClr val="244486"/>
                </a:solidFill>
              </a:rPr>
            </a:br>
            <a:r>
              <a:rPr lang="sv-SE" b="1" dirty="0" smtClean="0">
                <a:solidFill>
                  <a:srgbClr val="244486"/>
                </a:solidFill>
              </a:rPr>
              <a:t>&amp; Åsa Alverstedt</a:t>
            </a:r>
            <a:endParaRPr lang="sv-SE" b="1" dirty="0">
              <a:solidFill>
                <a:srgbClr val="244486"/>
              </a:solidFill>
            </a:endParaRPr>
          </a:p>
        </p:txBody>
      </p:sp>
      <p:sp>
        <p:nvSpPr>
          <p:cNvPr id="6" name="Platshållare för innehåll 2"/>
          <p:cNvSpPr txBox="1">
            <a:spLocks/>
          </p:cNvSpPr>
          <p:nvPr/>
        </p:nvSpPr>
        <p:spPr>
          <a:xfrm>
            <a:off x="3995936" y="1545921"/>
            <a:ext cx="6048672" cy="50352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sv-SE" sz="1600" b="1" dirty="0" smtClean="0"/>
          </a:p>
          <a:p>
            <a:pPr marL="0" indent="0">
              <a:buFont typeface="Arial" pitchFamily="34" charset="0"/>
              <a:buNone/>
            </a:pPr>
            <a:endParaRPr lang="sv-SE" sz="1600" b="1" dirty="0"/>
          </a:p>
          <a:p>
            <a:pPr marL="0" indent="0">
              <a:buFont typeface="Arial" pitchFamily="34" charset="0"/>
              <a:buNone/>
            </a:pPr>
            <a:r>
              <a:rPr lang="sv-SE" sz="1600" b="1" dirty="0" smtClean="0"/>
              <a:t>Vem är då jag?</a:t>
            </a:r>
          </a:p>
          <a:p>
            <a:pPr marL="0" indent="0">
              <a:buFont typeface="Arial" pitchFamily="34" charset="0"/>
              <a:buNone/>
            </a:pPr>
            <a:endParaRPr lang="sv-SE" sz="1600" b="1" dirty="0"/>
          </a:p>
          <a:p>
            <a:pPr marL="0" indent="0">
              <a:buFont typeface="Arial" pitchFamily="34" charset="0"/>
              <a:buNone/>
            </a:pPr>
            <a:r>
              <a:rPr lang="sv-SE" sz="1600" b="1" dirty="0" smtClean="0"/>
              <a:t>Vilka är då vi?</a:t>
            </a:r>
          </a:p>
          <a:p>
            <a:pPr marL="0" indent="0">
              <a:buFont typeface="Arial" pitchFamily="34" charset="0"/>
              <a:buNone/>
            </a:pPr>
            <a:endParaRPr lang="sv-SE" sz="1600" b="1" dirty="0"/>
          </a:p>
          <a:p>
            <a:pPr marL="0" indent="0">
              <a:buFont typeface="Arial" pitchFamily="34" charset="0"/>
              <a:buNone/>
            </a:pPr>
            <a:r>
              <a:rPr lang="sv-SE" sz="1600" b="1" dirty="0" smtClean="0"/>
              <a:t>Vad är problemet?</a:t>
            </a:r>
            <a:br>
              <a:rPr lang="sv-SE" sz="1600" b="1" dirty="0" smtClean="0"/>
            </a:br>
            <a:r>
              <a:rPr lang="sv-SE" sz="1600" b="1" dirty="0" smtClean="0"/>
              <a:t> </a:t>
            </a:r>
            <a:endParaRPr lang="sv-SE" sz="1600" dirty="0"/>
          </a:p>
        </p:txBody>
      </p:sp>
      <p:pic>
        <p:nvPicPr>
          <p:cNvPr id="1026" name="Picture 2" descr="https://scontent-a-ams.xx.fbcdn.net/hphotos-prn2/v/t1.0-9/994683_10151758176682257_639379622_n.jpg?oh=adf6b9743c090240e29442a4c9f21be7&amp;oe=551C8A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4512" y="1562062"/>
            <a:ext cx="259228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fbcdn-sphotos-g-a.akamaihd.net/hphotos-ak-xfp1/t31.0-8/902227_559346317429062_2064132635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62062"/>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90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395536" y="1508536"/>
            <a:ext cx="2559789" cy="1680688"/>
          </a:xfrm>
          <a:prstGeom prst="rect">
            <a:avLst/>
          </a:prstGeom>
        </p:spPr>
      </p:pic>
      <p:sp>
        <p:nvSpPr>
          <p:cNvPr id="4" name="Rubrik 1"/>
          <p:cNvSpPr txBox="1">
            <a:spLocks/>
          </p:cNvSpPr>
          <p:nvPr/>
        </p:nvSpPr>
        <p:spPr>
          <a:xfrm>
            <a:off x="467544" y="269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b="1" dirty="0" smtClean="0">
                <a:solidFill>
                  <a:srgbClr val="244486"/>
                </a:solidFill>
              </a:rPr>
              <a:t>Ögonsjukdomar</a:t>
            </a:r>
            <a:endParaRPr lang="sv-SE" b="1" dirty="0">
              <a:solidFill>
                <a:srgbClr val="244486"/>
              </a:solidFill>
            </a:endParaRPr>
          </a:p>
        </p:txBody>
      </p:sp>
      <p:pic>
        <p:nvPicPr>
          <p:cNvPr id="6" name="Bildobjekt 5"/>
          <p:cNvPicPr>
            <a:picLocks noChangeAspect="1"/>
          </p:cNvPicPr>
          <p:nvPr/>
        </p:nvPicPr>
        <p:blipFill>
          <a:blip r:embed="rId3"/>
          <a:stretch>
            <a:fillRect/>
          </a:stretch>
        </p:blipFill>
        <p:spPr>
          <a:xfrm>
            <a:off x="387270" y="4029053"/>
            <a:ext cx="2551132" cy="1656184"/>
          </a:xfrm>
          <a:prstGeom prst="rect">
            <a:avLst/>
          </a:prstGeom>
        </p:spPr>
      </p:pic>
      <p:pic>
        <p:nvPicPr>
          <p:cNvPr id="7" name="Bildobjekt 6"/>
          <p:cNvPicPr>
            <a:picLocks noChangeAspect="1"/>
          </p:cNvPicPr>
          <p:nvPr/>
        </p:nvPicPr>
        <p:blipFill>
          <a:blip r:embed="rId4"/>
          <a:stretch>
            <a:fillRect/>
          </a:stretch>
        </p:blipFill>
        <p:spPr>
          <a:xfrm>
            <a:off x="3347864" y="4024085"/>
            <a:ext cx="2559788" cy="1680688"/>
          </a:xfrm>
          <a:prstGeom prst="rect">
            <a:avLst/>
          </a:prstGeom>
        </p:spPr>
      </p:pic>
      <p:pic>
        <p:nvPicPr>
          <p:cNvPr id="8" name="Bildobjekt 7"/>
          <p:cNvPicPr>
            <a:picLocks noChangeAspect="1"/>
          </p:cNvPicPr>
          <p:nvPr/>
        </p:nvPicPr>
        <p:blipFill>
          <a:blip r:embed="rId5"/>
          <a:stretch>
            <a:fillRect/>
          </a:stretch>
        </p:blipFill>
        <p:spPr>
          <a:xfrm>
            <a:off x="3347864" y="1518481"/>
            <a:ext cx="2559788" cy="1680688"/>
          </a:xfrm>
          <a:prstGeom prst="rect">
            <a:avLst/>
          </a:prstGeom>
        </p:spPr>
      </p:pic>
      <p:pic>
        <p:nvPicPr>
          <p:cNvPr id="9" name="Bildobjekt 8"/>
          <p:cNvPicPr>
            <a:picLocks noChangeAspect="1"/>
          </p:cNvPicPr>
          <p:nvPr/>
        </p:nvPicPr>
        <p:blipFill>
          <a:blip r:embed="rId6"/>
          <a:stretch>
            <a:fillRect/>
          </a:stretch>
        </p:blipFill>
        <p:spPr>
          <a:xfrm>
            <a:off x="6300192" y="4019643"/>
            <a:ext cx="2551132" cy="1675004"/>
          </a:xfrm>
          <a:prstGeom prst="rect">
            <a:avLst/>
          </a:prstGeom>
        </p:spPr>
      </p:pic>
      <p:pic>
        <p:nvPicPr>
          <p:cNvPr id="10" name="Bildobjekt 9"/>
          <p:cNvPicPr>
            <a:picLocks noChangeAspect="1"/>
          </p:cNvPicPr>
          <p:nvPr/>
        </p:nvPicPr>
        <p:blipFill>
          <a:blip r:embed="rId7"/>
          <a:stretch>
            <a:fillRect/>
          </a:stretch>
        </p:blipFill>
        <p:spPr>
          <a:xfrm>
            <a:off x="6300192" y="1533743"/>
            <a:ext cx="2545373" cy="1671223"/>
          </a:xfrm>
          <a:prstGeom prst="rect">
            <a:avLst/>
          </a:prstGeom>
        </p:spPr>
      </p:pic>
      <p:sp>
        <p:nvSpPr>
          <p:cNvPr id="11" name="Platshållare för innehåll 2"/>
          <p:cNvSpPr txBox="1">
            <a:spLocks/>
          </p:cNvSpPr>
          <p:nvPr/>
        </p:nvSpPr>
        <p:spPr>
          <a:xfrm>
            <a:off x="4129408" y="5677523"/>
            <a:ext cx="2312522" cy="487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b="1" dirty="0" smtClean="0"/>
              <a:t>Grön starr</a:t>
            </a:r>
            <a:endParaRPr lang="sv-SE" sz="1600" dirty="0"/>
          </a:p>
        </p:txBody>
      </p:sp>
      <p:sp>
        <p:nvSpPr>
          <p:cNvPr id="12" name="Platshållare för innehåll 2"/>
          <p:cNvSpPr txBox="1">
            <a:spLocks/>
          </p:cNvSpPr>
          <p:nvPr/>
        </p:nvSpPr>
        <p:spPr>
          <a:xfrm>
            <a:off x="1111033" y="3201098"/>
            <a:ext cx="2312522" cy="487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b="1" dirty="0" smtClean="0"/>
              <a:t>Grå starr</a:t>
            </a:r>
            <a:endParaRPr lang="sv-SE" sz="1600" dirty="0"/>
          </a:p>
        </p:txBody>
      </p:sp>
      <p:sp>
        <p:nvSpPr>
          <p:cNvPr id="13" name="Platshållare för innehåll 2"/>
          <p:cNvSpPr txBox="1">
            <a:spLocks/>
          </p:cNvSpPr>
          <p:nvPr/>
        </p:nvSpPr>
        <p:spPr>
          <a:xfrm>
            <a:off x="632258" y="5677523"/>
            <a:ext cx="2312522" cy="487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b="1" dirty="0" smtClean="0"/>
              <a:t>RP, </a:t>
            </a:r>
            <a:r>
              <a:rPr lang="sv-SE" sz="1600" b="1" dirty="0" err="1" smtClean="0"/>
              <a:t>Retinitis</a:t>
            </a:r>
            <a:r>
              <a:rPr lang="sv-SE" sz="1600" b="1" dirty="0" smtClean="0"/>
              <a:t> </a:t>
            </a:r>
            <a:r>
              <a:rPr lang="sv-SE" sz="1600" b="1" dirty="0" err="1" smtClean="0"/>
              <a:t>Pigmentosa</a:t>
            </a:r>
            <a:endParaRPr lang="sv-SE" sz="1600" dirty="0"/>
          </a:p>
        </p:txBody>
      </p:sp>
      <p:sp>
        <p:nvSpPr>
          <p:cNvPr id="14" name="Platshållare för innehåll 2"/>
          <p:cNvSpPr txBox="1">
            <a:spLocks/>
          </p:cNvSpPr>
          <p:nvPr/>
        </p:nvSpPr>
        <p:spPr>
          <a:xfrm>
            <a:off x="7092280" y="5686227"/>
            <a:ext cx="2312522" cy="487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b="1" dirty="0" smtClean="0"/>
              <a:t>Diabetes</a:t>
            </a:r>
            <a:endParaRPr lang="sv-SE" sz="1600" dirty="0"/>
          </a:p>
        </p:txBody>
      </p:sp>
      <p:sp>
        <p:nvSpPr>
          <p:cNvPr id="15" name="Platshållare för innehåll 2"/>
          <p:cNvSpPr txBox="1">
            <a:spLocks/>
          </p:cNvSpPr>
          <p:nvPr/>
        </p:nvSpPr>
        <p:spPr>
          <a:xfrm>
            <a:off x="3679654" y="3201098"/>
            <a:ext cx="2312522" cy="48778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b="1" dirty="0" err="1" smtClean="0"/>
              <a:t>Makuladegeneration</a:t>
            </a:r>
            <a:r>
              <a:rPr lang="sv-SE" sz="1600" b="1" dirty="0" smtClean="0"/>
              <a:t/>
            </a:r>
            <a:br>
              <a:rPr lang="sv-SE" sz="1600" b="1" dirty="0" smtClean="0"/>
            </a:br>
            <a:r>
              <a:rPr lang="sv-SE" sz="1600" b="1" dirty="0" smtClean="0"/>
              <a:t>    ”Gula fläcken”</a:t>
            </a:r>
            <a:endParaRPr lang="sv-SE" sz="1600" dirty="0"/>
          </a:p>
        </p:txBody>
      </p:sp>
      <p:sp>
        <p:nvSpPr>
          <p:cNvPr id="17" name="Platshållare för innehåll 2"/>
          <p:cNvSpPr txBox="1">
            <a:spLocks/>
          </p:cNvSpPr>
          <p:nvPr/>
        </p:nvSpPr>
        <p:spPr>
          <a:xfrm>
            <a:off x="6556291" y="3189224"/>
            <a:ext cx="2312522" cy="487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1600" b="1" dirty="0" smtClean="0"/>
              <a:t>Näthinneavlossning</a:t>
            </a:r>
            <a:endParaRPr lang="sv-SE" sz="1600" dirty="0"/>
          </a:p>
        </p:txBody>
      </p:sp>
    </p:spTree>
    <p:extLst>
      <p:ext uri="{BB962C8B-B14F-4D97-AF65-F5344CB8AC3E}">
        <p14:creationId xmlns:p14="http://schemas.microsoft.com/office/powerpoint/2010/main" val="76141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solidFill>
                  <a:srgbClr val="244486"/>
                </a:solidFill>
              </a:rPr>
              <a:t>Storstilade hjälpmedel</a:t>
            </a:r>
            <a:endParaRPr lang="sv-SE" b="1" dirty="0">
              <a:solidFill>
                <a:srgbClr val="244486"/>
              </a:solidFill>
            </a:endParaRP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51" y="2276872"/>
            <a:ext cx="3745738" cy="2808312"/>
          </a:xfrm>
          <a:prstGeom prst="rect">
            <a:avLst/>
          </a:prstGeom>
          <a:ln>
            <a:noFill/>
          </a:ln>
          <a:effectLst>
            <a:softEdge rad="112500"/>
          </a:effectLst>
        </p:spPr>
      </p:pic>
      <p:sp>
        <p:nvSpPr>
          <p:cNvPr id="8" name="Platshållare för innehåll 2"/>
          <p:cNvSpPr>
            <a:spLocks noGrp="1"/>
          </p:cNvSpPr>
          <p:nvPr>
            <p:ph idx="1"/>
          </p:nvPr>
        </p:nvSpPr>
        <p:spPr>
          <a:xfrm>
            <a:off x="3592187" y="1700808"/>
            <a:ext cx="5094613" cy="4425355"/>
          </a:xfrm>
        </p:spPr>
        <p:txBody>
          <a:bodyPr>
            <a:normAutofit lnSpcReduction="10000"/>
          </a:bodyPr>
          <a:lstStyle/>
          <a:p>
            <a:pPr marL="0" indent="0">
              <a:buNone/>
            </a:pPr>
            <a:r>
              <a:rPr lang="sv-SE" sz="1600" b="1" dirty="0" smtClean="0"/>
              <a:t>Allt handlar om strategier…</a:t>
            </a:r>
          </a:p>
          <a:p>
            <a:pPr marL="0" indent="0">
              <a:buNone/>
            </a:pPr>
            <a:endParaRPr lang="sv-SE" sz="1600" b="1" dirty="0"/>
          </a:p>
          <a:p>
            <a:pPr marL="0" indent="0">
              <a:buNone/>
            </a:pPr>
            <a:r>
              <a:rPr lang="sv-SE" sz="1600" b="1" dirty="0" smtClean="0"/>
              <a:t>Vi </a:t>
            </a:r>
            <a:r>
              <a:rPr lang="sv-SE" sz="1600" b="1" dirty="0"/>
              <a:t>är många som ser dåligt </a:t>
            </a:r>
            <a:r>
              <a:rPr lang="sv-SE" sz="1600" dirty="0"/>
              <a:t>men det finns flera hjälpmedel som förenklar livet för oss. </a:t>
            </a:r>
            <a:endParaRPr lang="sv-SE" sz="1600" dirty="0" smtClean="0"/>
          </a:p>
          <a:p>
            <a:pPr marL="0" indent="0">
              <a:buNone/>
            </a:pPr>
            <a:endParaRPr lang="sv-SE" sz="1600" b="1" dirty="0"/>
          </a:p>
          <a:p>
            <a:pPr marL="0" indent="0">
              <a:buNone/>
            </a:pPr>
            <a:r>
              <a:rPr lang="sv-SE" sz="1600" b="1" dirty="0" smtClean="0"/>
              <a:t>Den </a:t>
            </a:r>
            <a:r>
              <a:rPr lang="sv-SE" sz="1600" b="1" dirty="0"/>
              <a:t>vita käppen </a:t>
            </a:r>
            <a:r>
              <a:rPr lang="sv-SE" sz="1600" dirty="0"/>
              <a:t>hjälper oss att </a:t>
            </a:r>
            <a:r>
              <a:rPr lang="sv-SE" sz="1600" dirty="0" smtClean="0"/>
              <a:t>navigera eller att inte </a:t>
            </a:r>
            <a:r>
              <a:rPr lang="sv-SE" sz="1600" dirty="0"/>
              <a:t>snubbla på trottoarkanter och annat som vi inte kan se. Den hjälper också seende att uppmärksamma </a:t>
            </a:r>
            <a:r>
              <a:rPr lang="sv-SE" sz="1600" dirty="0" smtClean="0"/>
              <a:t>oss och är en välkänd symbol.  </a:t>
            </a:r>
            <a:r>
              <a:rPr lang="sv-SE" sz="1600" dirty="0"/>
              <a:t>Käppen var det första hjälpmedlet för syn­skadade.</a:t>
            </a:r>
          </a:p>
          <a:p>
            <a:pPr marL="0" indent="0">
              <a:buNone/>
            </a:pPr>
            <a:endParaRPr lang="sv-SE" sz="1600" dirty="0"/>
          </a:p>
          <a:p>
            <a:pPr marL="0" indent="0">
              <a:buNone/>
            </a:pPr>
            <a:r>
              <a:rPr lang="sv-SE" sz="1600" b="1" dirty="0"/>
              <a:t>Ungefär 300 personer </a:t>
            </a:r>
            <a:r>
              <a:rPr lang="sv-SE" sz="1600" dirty="0"/>
              <a:t>har </a:t>
            </a:r>
            <a:r>
              <a:rPr lang="sv-SE" sz="1600" dirty="0" smtClean="0"/>
              <a:t>en ledarhund som hjälpmedel men också som ”livskamrat”. (Den </a:t>
            </a:r>
            <a:r>
              <a:rPr lang="sv-SE" sz="1600" dirty="0"/>
              <a:t>vanligaste rasen är labrador</a:t>
            </a:r>
            <a:r>
              <a:rPr lang="sv-SE" sz="1600" dirty="0" smtClean="0"/>
              <a:t>.)</a:t>
            </a:r>
          </a:p>
          <a:p>
            <a:pPr marL="0" indent="0">
              <a:buNone/>
            </a:pPr>
            <a:endParaRPr lang="sv-SE" sz="1600" dirty="0"/>
          </a:p>
          <a:p>
            <a:pPr marL="0" indent="0">
              <a:buNone/>
            </a:pPr>
            <a:r>
              <a:rPr lang="sv-SE" sz="1600" b="1" dirty="0" smtClean="0"/>
              <a:t>1500 punkskriftsläsare </a:t>
            </a:r>
            <a:r>
              <a:rPr lang="sv-SE" sz="1600" dirty="0" smtClean="0"/>
              <a:t>i Sverige är väl för visso få, men långt fler använder grunderna.</a:t>
            </a:r>
            <a:endParaRPr lang="sv-SE" sz="1600" dirty="0"/>
          </a:p>
        </p:txBody>
      </p:sp>
      <p:pic>
        <p:nvPicPr>
          <p:cNvPr id="9" name="Picture 2" descr="http://srf.nu/i/header-do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942" y="5805264"/>
            <a:ext cx="16954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04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solidFill>
                  <a:srgbClr val="244486"/>
                </a:solidFill>
              </a:rPr>
              <a:t>Teknikens under</a:t>
            </a:r>
            <a:endParaRPr lang="sv-SE" b="1" dirty="0">
              <a:solidFill>
                <a:srgbClr val="244486"/>
              </a:solidFill>
            </a:endParaRPr>
          </a:p>
        </p:txBody>
      </p:sp>
      <p:sp>
        <p:nvSpPr>
          <p:cNvPr id="3" name="Platshållare för innehåll 2"/>
          <p:cNvSpPr>
            <a:spLocks noGrp="1"/>
          </p:cNvSpPr>
          <p:nvPr>
            <p:ph idx="1"/>
          </p:nvPr>
        </p:nvSpPr>
        <p:spPr/>
        <p:txBody>
          <a:bodyPr>
            <a:normAutofit/>
          </a:bodyPr>
          <a:lstStyle/>
          <a:p>
            <a:pPr marL="0" indent="0">
              <a:buNone/>
            </a:pPr>
            <a:r>
              <a:rPr lang="sv-SE" sz="1600" b="1" dirty="0" smtClean="0"/>
              <a:t>Tekniken underlättar </a:t>
            </a:r>
            <a:r>
              <a:rPr lang="sv-SE" sz="1600" dirty="0" smtClean="0"/>
              <a:t>dagligen livet för alla med någon form av synnedsättning.</a:t>
            </a:r>
          </a:p>
          <a:p>
            <a:pPr marL="0" indent="0">
              <a:buNone/>
            </a:pPr>
            <a:endParaRPr lang="sv-SE" sz="1600" b="1" dirty="0"/>
          </a:p>
          <a:p>
            <a:pPr marL="0" indent="0">
              <a:buNone/>
            </a:pPr>
            <a:r>
              <a:rPr lang="sv-SE" sz="1600" b="1" dirty="0" smtClean="0"/>
              <a:t>- Förstoringsglas och kikare </a:t>
            </a:r>
            <a:r>
              <a:rPr lang="sv-SE" sz="1600" dirty="0" smtClean="0"/>
              <a:t>(Elektroniska som vanliga…)</a:t>
            </a:r>
          </a:p>
          <a:p>
            <a:pPr marL="0" indent="0">
              <a:buNone/>
            </a:pPr>
            <a:r>
              <a:rPr lang="sv-SE" sz="1600" b="1" dirty="0" smtClean="0"/>
              <a:t>- Inspelnings och uppspelningshjälpmedel </a:t>
            </a:r>
            <a:r>
              <a:rPr lang="sv-SE" sz="1600" dirty="0" smtClean="0"/>
              <a:t>(Hjälper oss att anteckna…)</a:t>
            </a:r>
            <a:endParaRPr lang="sv-SE" sz="1600" b="1" dirty="0" smtClean="0"/>
          </a:p>
          <a:p>
            <a:pPr marL="0" indent="0">
              <a:buNone/>
            </a:pPr>
            <a:r>
              <a:rPr lang="sv-SE" sz="1600" b="1" dirty="0" smtClean="0"/>
              <a:t>- Radio eller syntolkad tv </a:t>
            </a:r>
            <a:r>
              <a:rPr lang="sv-SE" sz="1600" dirty="0" smtClean="0"/>
              <a:t>(Underhåller och informerar…)</a:t>
            </a:r>
            <a:r>
              <a:rPr lang="sv-SE" sz="1600" b="1" dirty="0" smtClean="0"/>
              <a:t> </a:t>
            </a:r>
          </a:p>
          <a:p>
            <a:pPr marL="0" indent="0">
              <a:buNone/>
            </a:pPr>
            <a:r>
              <a:rPr lang="sv-SE" sz="1600" b="1" dirty="0" smtClean="0"/>
              <a:t>- Talboksspelare </a:t>
            </a:r>
            <a:r>
              <a:rPr lang="sv-SE" sz="1600" dirty="0" smtClean="0"/>
              <a:t>(Hjälper oss att ta tillgodose oss information eller litteratur…)</a:t>
            </a:r>
          </a:p>
          <a:p>
            <a:pPr marL="0" indent="0">
              <a:buNone/>
            </a:pPr>
            <a:r>
              <a:rPr lang="sv-SE" sz="1600" b="1" dirty="0" smtClean="0"/>
              <a:t>- och allt fler använder både smartphones och surfplattor…</a:t>
            </a:r>
          </a:p>
          <a:p>
            <a:pPr marL="0" indent="0">
              <a:buNone/>
            </a:pPr>
            <a:endParaRPr lang="sv-SE" sz="1600" dirty="0"/>
          </a:p>
        </p:txBody>
      </p:sp>
      <p:pic>
        <p:nvPicPr>
          <p:cNvPr id="4" name="Bildobjekt 3"/>
          <p:cNvPicPr>
            <a:picLocks noChangeAspect="1"/>
          </p:cNvPicPr>
          <p:nvPr/>
        </p:nvPicPr>
        <p:blipFill rotWithShape="1">
          <a:blip r:embed="rId2" cstate="print">
            <a:extLst>
              <a:ext uri="{28A0092B-C50C-407E-A947-70E740481C1C}">
                <a14:useLocalDpi xmlns:a14="http://schemas.microsoft.com/office/drawing/2010/main" val="0"/>
              </a:ext>
            </a:extLst>
          </a:blip>
          <a:srcRect t="8277"/>
          <a:stretch/>
        </p:blipFill>
        <p:spPr>
          <a:xfrm>
            <a:off x="-792088" y="3650360"/>
            <a:ext cx="6588224" cy="4027112"/>
          </a:xfrm>
          <a:prstGeom prst="rect">
            <a:avLst/>
          </a:prstGeom>
          <a:ln>
            <a:noFill/>
          </a:ln>
          <a:effectLst>
            <a:softEdge rad="112500"/>
          </a:effectLst>
        </p:spPr>
      </p:pic>
    </p:spTree>
    <p:extLst>
      <p:ext uri="{BB962C8B-B14F-4D97-AF65-F5344CB8AC3E}">
        <p14:creationId xmlns:p14="http://schemas.microsoft.com/office/powerpoint/2010/main" val="44026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endParaRPr lang="sv-SE" sz="1600" dirty="0" smtClean="0"/>
          </a:p>
          <a:p>
            <a:r>
              <a:rPr lang="sv-SE" sz="1600" dirty="0" smtClean="0"/>
              <a:t>Tack </a:t>
            </a:r>
            <a:r>
              <a:rPr lang="sv-SE" sz="1600" dirty="0" smtClean="0"/>
              <a:t>vare internet och tillgängliga </a:t>
            </a:r>
            <a:r>
              <a:rPr lang="sv-SE" sz="1600" dirty="0" err="1" smtClean="0"/>
              <a:t>appar</a:t>
            </a:r>
            <a:r>
              <a:rPr lang="sv-SE" sz="1600" dirty="0" smtClean="0"/>
              <a:t> </a:t>
            </a:r>
            <a:r>
              <a:rPr lang="sv-SE" sz="1600" dirty="0" smtClean="0"/>
              <a:t>eller hemsidor, </a:t>
            </a:r>
            <a:r>
              <a:rPr lang="sv-SE" sz="1600" dirty="0" smtClean="0"/>
              <a:t>så underlättas mångas vardag något enormt…</a:t>
            </a:r>
          </a:p>
          <a:p>
            <a:endParaRPr lang="sv-SE" sz="1600" dirty="0" smtClean="0"/>
          </a:p>
          <a:p>
            <a:endParaRPr lang="sv-SE" sz="1600" dirty="0"/>
          </a:p>
          <a:p>
            <a:r>
              <a:rPr lang="sv-SE" sz="1600" dirty="0" smtClean="0"/>
              <a:t>T.ex. </a:t>
            </a:r>
          </a:p>
          <a:p>
            <a:pPr marL="0" indent="0">
              <a:buNone/>
            </a:pPr>
            <a:r>
              <a:rPr lang="sv-SE" sz="1600" dirty="0"/>
              <a:t>	</a:t>
            </a:r>
            <a:r>
              <a:rPr lang="sv-SE" sz="1600" dirty="0" smtClean="0"/>
              <a:t>	Hur tog vi oss hit Åsa?</a:t>
            </a:r>
            <a:endParaRPr lang="sv-SE" sz="1600" dirty="0"/>
          </a:p>
        </p:txBody>
      </p:sp>
      <p:sp>
        <p:nvSpPr>
          <p:cNvPr id="5" name="Rubrik 1"/>
          <p:cNvSpPr>
            <a:spLocks noGrp="1"/>
          </p:cNvSpPr>
          <p:nvPr>
            <p:ph type="title"/>
          </p:nvPr>
        </p:nvSpPr>
        <p:spPr>
          <a:xfrm>
            <a:off x="457200" y="274638"/>
            <a:ext cx="8229600" cy="1143000"/>
          </a:xfrm>
        </p:spPr>
        <p:txBody>
          <a:bodyPr>
            <a:normAutofit/>
          </a:bodyPr>
          <a:lstStyle/>
          <a:p>
            <a:r>
              <a:rPr lang="sv-SE" b="1" dirty="0" smtClean="0">
                <a:solidFill>
                  <a:srgbClr val="244486"/>
                </a:solidFill>
              </a:rPr>
              <a:t>Inte minst </a:t>
            </a:r>
            <a:r>
              <a:rPr lang="sv-SE" b="1" dirty="0" err="1" smtClean="0">
                <a:solidFill>
                  <a:srgbClr val="244486"/>
                </a:solidFill>
              </a:rPr>
              <a:t>www</a:t>
            </a:r>
            <a:endParaRPr lang="sv-SE" b="1" dirty="0">
              <a:solidFill>
                <a:srgbClr val="244486"/>
              </a:solidFill>
            </a:endParaRPr>
          </a:p>
        </p:txBody>
      </p:sp>
    </p:spTree>
    <p:extLst>
      <p:ext uri="{BB962C8B-B14F-4D97-AF65-F5344CB8AC3E}">
        <p14:creationId xmlns:p14="http://schemas.microsoft.com/office/powerpoint/2010/main" val="2535831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2380</TotalTime>
  <Words>864</Words>
  <Application>Microsoft Office PowerPoint</Application>
  <PresentationFormat>Bildspel på skärmen (4:3)</PresentationFormat>
  <Paragraphs>103</Paragraphs>
  <Slides>15</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15</vt:i4>
      </vt:variant>
    </vt:vector>
  </HeadingPairs>
  <TitlesOfParts>
    <vt:vector size="18" baseType="lpstr">
      <vt:lpstr>Arial</vt:lpstr>
      <vt:lpstr>Calibri</vt:lpstr>
      <vt:lpstr>Office-tema</vt:lpstr>
      <vt:lpstr>INTE BARA FÖR SYNS SKULL</vt:lpstr>
      <vt:lpstr>För ett tillgängligt samhälle</vt:lpstr>
      <vt:lpstr>850 medlemmar bara i Göteborg</vt:lpstr>
      <vt:lpstr>Frihet i vår vardag</vt:lpstr>
      <vt:lpstr>Erik Johansson Lönnroth &amp; Åsa Alverstedt</vt:lpstr>
      <vt:lpstr>PowerPoint-presentation</vt:lpstr>
      <vt:lpstr>Storstilade hjälpmedel</vt:lpstr>
      <vt:lpstr>Teknikens under</vt:lpstr>
      <vt:lpstr>Inte minst www</vt:lpstr>
      <vt:lpstr>Att surfa med förbundna ögon</vt:lpstr>
      <vt:lpstr>Tydlighet är A &amp; O…</vt:lpstr>
      <vt:lpstr>Tillgänglig information är ovärderligt!</vt:lpstr>
      <vt:lpstr>Bra sidor</vt:lpstr>
      <vt:lpstr>Tips!</vt:lpstr>
      <vt:lpstr>Lebers sjukdom (LHON)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Fahlén</dc:creator>
  <cp:lastModifiedBy>Erik Johansson</cp:lastModifiedBy>
  <cp:revision>34</cp:revision>
  <dcterms:created xsi:type="dcterms:W3CDTF">2013-11-21T09:50:16Z</dcterms:created>
  <dcterms:modified xsi:type="dcterms:W3CDTF">2014-11-28T07:55:52Z</dcterms:modified>
</cp:coreProperties>
</file>